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Barlow Bold" charset="1" panose="00000800000000000000"/>
      <p:regular r:id="rId22"/>
    </p:embeddedFont>
    <p:embeddedFont>
      <p:font typeface="Barlow" charset="1" panose="00000500000000000000"/>
      <p:regular r:id="rId23"/>
    </p:embeddedFont>
    <p:embeddedFont>
      <p:font typeface="Barlow Semi-Bold" charset="1" panose="00000700000000000000"/>
      <p:regular r:id="rId24"/>
    </p:embeddedFont>
    <p:embeddedFont>
      <p:font typeface="Barlow Semi-Bold Italics" charset="1" panose="000007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56" r="-21545" b="-177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240711"/>
            <a:ext cx="10599612" cy="274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700"/>
              </a:lnSpc>
            </a:pPr>
            <a:r>
              <a:rPr lang="en-US" b="true" sz="9727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INTELIGENCIA ARTIFICIAL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401362"/>
            <a:ext cx="7047233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García Sánchez Sergio Jesús</a:t>
            </a:r>
          </a:p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spc="1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Valenzuela Berrelleza César Jesús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274875"/>
            <a:ext cx="5827217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139"/>
              </a:lnSpc>
              <a:spcBef>
                <a:spcPct val="0"/>
              </a:spcBef>
            </a:pPr>
            <a:r>
              <a:rPr lang="en-US" b="true" sz="5099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Paradigmas de la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5827217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i="true">
                <a:solidFill>
                  <a:srgbClr val="FFFFFF"/>
                </a:solidFill>
                <a:latin typeface="Barlow Semi-Bold Italics"/>
                <a:ea typeface="Barlow Semi-Bold Italics"/>
                <a:cs typeface="Barlow Semi-Bold Italics"/>
                <a:sym typeface="Barlow Semi-Bold Italics"/>
              </a:rPr>
              <a:t>Inteligencia artificial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17762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808866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2499970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086600" y="9190240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9"/>
                </a:lnTo>
                <a:lnTo>
                  <a:pt x="0" y="8785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82432" y="2361013"/>
            <a:ext cx="11301259" cy="3630529"/>
          </a:xfrm>
          <a:custGeom>
            <a:avLst/>
            <a:gdLst/>
            <a:ahLst/>
            <a:cxnLst/>
            <a:rect r="r" b="b" t="t" l="l"/>
            <a:pathLst>
              <a:path h="3630529" w="11301259">
                <a:moveTo>
                  <a:pt x="0" y="0"/>
                </a:moveTo>
                <a:lnTo>
                  <a:pt x="11301259" y="0"/>
                </a:lnTo>
                <a:lnTo>
                  <a:pt x="11301259" y="3630530"/>
                </a:lnTo>
                <a:lnTo>
                  <a:pt x="0" y="36305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17762" y="1085850"/>
            <a:ext cx="1623060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true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Ejemplo 3 - Detección de Spam con Redes Neuronales</a:t>
            </a:r>
          </a:p>
          <a:p>
            <a:pPr algn="l" marL="0" indent="0" lvl="0">
              <a:lnSpc>
                <a:spcPts val="58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17762" y="6153468"/>
            <a:ext cx="16230600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Descripción: Clasifica correos como spam o no spam.</a:t>
            </a:r>
          </a:p>
          <a:p>
            <a:pPr algn="l" marL="0" indent="0" lvl="0">
              <a:lnSpc>
                <a:spcPts val="363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17762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Explicación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7762" y="7803718"/>
            <a:ext cx="4670268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Aprende patrones de texto asociados con spam, como palabras clave o frases comunes.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08866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Beneficios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08866" y="7803718"/>
            <a:ext cx="467026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Alta precisión en clasificación.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499970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Limitaciones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99970" y="7803718"/>
            <a:ext cx="467026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Requiere datos etiquetados.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3616" y="-5088036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0" y="0"/>
                </a:moveTo>
                <a:lnTo>
                  <a:pt x="7341489" y="0"/>
                </a:lnTo>
                <a:lnTo>
                  <a:pt x="73414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715221" y="772862"/>
            <a:ext cx="7005439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Paradigma Computacional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15221" y="4277360"/>
            <a:ext cx="6596699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Basado en algoritmos para resolver problemas específicos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990595" y="4833620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0" y="0"/>
                </a:moveTo>
                <a:lnTo>
                  <a:pt x="7341489" y="0"/>
                </a:lnTo>
                <a:lnTo>
                  <a:pt x="73414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248285"/>
            <a:ext cx="6497955" cy="8229600"/>
          </a:xfrm>
          <a:custGeom>
            <a:avLst/>
            <a:gdLst/>
            <a:ahLst/>
            <a:cxnLst/>
            <a:rect r="r" b="b" t="t" l="l"/>
            <a:pathLst>
              <a:path h="8229600" w="6497955">
                <a:moveTo>
                  <a:pt x="0" y="0"/>
                </a:moveTo>
                <a:lnTo>
                  <a:pt x="6497955" y="0"/>
                </a:lnTo>
                <a:lnTo>
                  <a:pt x="64979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01456" y="6659880"/>
            <a:ext cx="6506030" cy="417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Fundamentos: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Técnicas de búsqueda (A*).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Optimización (algoritmos genéticos).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Simulación (Montecarlo).</a:t>
            </a:r>
          </a:p>
          <a:p>
            <a:pPr algn="just">
              <a:lnSpc>
                <a:spcPts val="4199"/>
              </a:lnSpc>
            </a:pPr>
          </a:p>
          <a:p>
            <a:pPr algn="just">
              <a:lnSpc>
                <a:spcPts val="4199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372613" y="6659880"/>
            <a:ext cx="6506030" cy="364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Aplicaciones comunes: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Planificación de rutas.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Optimización de recursos.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Simulación de sistemas complejos.</a:t>
            </a:r>
          </a:p>
          <a:p>
            <a:pPr algn="just">
              <a:lnSpc>
                <a:spcPts val="4199"/>
              </a:lnSpc>
            </a:pPr>
          </a:p>
          <a:p>
            <a:pPr algn="just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17762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808866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2499970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513020" y="2195455"/>
            <a:ext cx="9261959" cy="3843713"/>
          </a:xfrm>
          <a:custGeom>
            <a:avLst/>
            <a:gdLst/>
            <a:ahLst/>
            <a:cxnLst/>
            <a:rect r="r" b="b" t="t" l="l"/>
            <a:pathLst>
              <a:path h="3843713" w="9261959">
                <a:moveTo>
                  <a:pt x="0" y="0"/>
                </a:moveTo>
                <a:lnTo>
                  <a:pt x="9261960" y="0"/>
                </a:lnTo>
                <a:lnTo>
                  <a:pt x="9261960" y="3843713"/>
                </a:lnTo>
                <a:lnTo>
                  <a:pt x="0" y="3843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17762" y="1085850"/>
            <a:ext cx="1623060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true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Ejemplo 1 - Algoritmo A*</a:t>
            </a:r>
          </a:p>
          <a:p>
            <a:pPr algn="l" marL="0" indent="0" lvl="0">
              <a:lnSpc>
                <a:spcPts val="58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17762" y="6153468"/>
            <a:ext cx="16230600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Descripción: Encuentra la ruta más corta entre dos puntos.</a:t>
            </a:r>
          </a:p>
          <a:p>
            <a:pPr algn="l" marL="0" indent="0" lvl="0">
              <a:lnSpc>
                <a:spcPts val="363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17762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Explicación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7762" y="7803718"/>
            <a:ext cx="467026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Utiliza una función heurística para guiar la búsqueda hacia el objetivo.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08866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Beneficios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08866" y="7803718"/>
            <a:ext cx="4670268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Eficiente en espacios de búsqueda grandes.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499970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Limitaciones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99970" y="7803718"/>
            <a:ext cx="4670268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Depende de una heurística bien definida.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17762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808866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2499970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582432" y="2239119"/>
            <a:ext cx="11301259" cy="3800048"/>
          </a:xfrm>
          <a:custGeom>
            <a:avLst/>
            <a:gdLst/>
            <a:ahLst/>
            <a:cxnLst/>
            <a:rect r="r" b="b" t="t" l="l"/>
            <a:pathLst>
              <a:path h="3800048" w="11301259">
                <a:moveTo>
                  <a:pt x="0" y="0"/>
                </a:moveTo>
                <a:lnTo>
                  <a:pt x="11301259" y="0"/>
                </a:lnTo>
                <a:lnTo>
                  <a:pt x="11301259" y="3800049"/>
                </a:lnTo>
                <a:lnTo>
                  <a:pt x="0" y="3800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17762" y="1085850"/>
            <a:ext cx="1623060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true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Ejemplo 2 - Algoritmo Genético</a:t>
            </a:r>
          </a:p>
          <a:p>
            <a:pPr algn="l" marL="0" indent="0" lvl="0">
              <a:lnSpc>
                <a:spcPts val="58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190615"/>
            <a:ext cx="1623060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Descripción: Simula la evolución para encontrar soluciones óptimas.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7762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Explicación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7762" y="7803718"/>
            <a:ext cx="4670268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Utiliza operadores como selección, cruce y mutación para evolucionar una población de soluciones.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08866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Beneficios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08866" y="7803718"/>
            <a:ext cx="467026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Útil para problemas complejos.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499970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Limitaciones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99970" y="7803718"/>
            <a:ext cx="467026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Computacionalmente costoso.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17762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808866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2499970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400813" y="2056249"/>
            <a:ext cx="9486375" cy="4020066"/>
          </a:xfrm>
          <a:custGeom>
            <a:avLst/>
            <a:gdLst/>
            <a:ahLst/>
            <a:cxnLst/>
            <a:rect r="r" b="b" t="t" l="l"/>
            <a:pathLst>
              <a:path h="4020066" w="9486375">
                <a:moveTo>
                  <a:pt x="0" y="0"/>
                </a:moveTo>
                <a:lnTo>
                  <a:pt x="9486374" y="0"/>
                </a:lnTo>
                <a:lnTo>
                  <a:pt x="9486374" y="4020066"/>
                </a:lnTo>
                <a:lnTo>
                  <a:pt x="0" y="4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17762" y="1085850"/>
            <a:ext cx="1623060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true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Ejemplo 3 - Simulación de Montecarlo</a:t>
            </a:r>
          </a:p>
          <a:p>
            <a:pPr algn="l" marL="0" indent="0" lvl="0">
              <a:lnSpc>
                <a:spcPts val="58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190615"/>
            <a:ext cx="1623060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Descripción: Estima resultados mediante muestreo aleatorio.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7762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Explicación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7762" y="7803718"/>
            <a:ext cx="4670268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Estimar el valor de π mediante el lanzamiento aleatorio de puntos en un cuadrado.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808866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Beneficios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08866" y="7803718"/>
            <a:ext cx="4670268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Flexible y aplicable a múltiples problemas.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499970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Limitaciones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99970" y="7803718"/>
            <a:ext cx="4670268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Puede ser lento para alta precisión.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t="0" r="-12555" b="-108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86416" y="-4696518"/>
            <a:ext cx="8872884" cy="8229600"/>
          </a:xfrm>
          <a:custGeom>
            <a:avLst/>
            <a:gdLst/>
            <a:ahLst/>
            <a:cxnLst/>
            <a:rect r="r" b="b" t="t" l="l"/>
            <a:pathLst>
              <a:path h="8229600" w="8872884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45873" y="6820705"/>
            <a:ext cx="8872884" cy="8229600"/>
          </a:xfrm>
          <a:custGeom>
            <a:avLst/>
            <a:gdLst/>
            <a:ahLst/>
            <a:cxnLst/>
            <a:rect r="r" b="b" t="t" l="l"/>
            <a:pathLst>
              <a:path h="8229600" w="8872884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227227">
            <a:off x="1163879" y="1874813"/>
            <a:ext cx="7772712" cy="6537374"/>
          </a:xfrm>
          <a:custGeom>
            <a:avLst/>
            <a:gdLst/>
            <a:ahLst/>
            <a:cxnLst/>
            <a:rect r="r" b="b" t="t" l="l"/>
            <a:pathLst>
              <a:path h="6537374" w="7772712">
                <a:moveTo>
                  <a:pt x="7772712" y="0"/>
                </a:moveTo>
                <a:lnTo>
                  <a:pt x="0" y="0"/>
                </a:lnTo>
                <a:lnTo>
                  <a:pt x="0" y="6537374"/>
                </a:lnTo>
                <a:lnTo>
                  <a:pt x="7772712" y="6537374"/>
                </a:lnTo>
                <a:lnTo>
                  <a:pt x="777271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752712" y="1210921"/>
            <a:ext cx="5532090" cy="105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9"/>
              </a:lnSpc>
              <a:spcBef>
                <a:spcPct val="0"/>
              </a:spcBef>
            </a:pPr>
            <a:r>
              <a:rPr lang="en-US" b="true" sz="8499" strike="noStrike" u="none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52712" y="2655399"/>
            <a:ext cx="6627772" cy="742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Cada paradigma ofrece ventajas según el tipo de problema:</a:t>
            </a:r>
          </a:p>
          <a:p>
            <a:pPr algn="just">
              <a:lnSpc>
                <a:spcPts val="3919"/>
              </a:lnSpc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✅ Simbólico: Ideal para sistemas basados en reglas y conocimiento estructurado.</a:t>
            </a:r>
          </a:p>
          <a:p>
            <a:pPr algn="just">
              <a:lnSpc>
                <a:spcPts val="3919"/>
              </a:lnSpc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✅ Conexionista: Eficaz para el reconocimiento de patrones y aprendizaje a partir de datos.</a:t>
            </a:r>
          </a:p>
          <a:p>
            <a:pPr algn="just">
              <a:lnSpc>
                <a:spcPts val="3919"/>
              </a:lnSpc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✅ Computacional: Útil en optimización y resolución de problemas complejos mediante algoritmos.</a:t>
            </a:r>
          </a:p>
          <a:p>
            <a:pPr algn="just">
              <a:lnSpc>
                <a:spcPts val="3919"/>
              </a:lnSpc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Elegir el paradigma adecuado es clave para desarrollar soluciones eficientes e innovadoras en inteligencia artificial.</a:t>
            </a:r>
          </a:p>
          <a:p>
            <a:pPr algn="just" marL="0" indent="0" lvl="0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924" t="-82651" r="-2995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3588556" y="-4114800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7341488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7341488" y="0"/>
                </a:lnTo>
                <a:lnTo>
                  <a:pt x="7341488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39178" y="3965587"/>
            <a:ext cx="8942439" cy="2108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215"/>
              </a:lnSpc>
              <a:spcBef>
                <a:spcPct val="0"/>
              </a:spcBef>
            </a:pPr>
            <a:r>
              <a:rPr lang="en-US" b="true" sz="12296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490538"/>
            <a:ext cx="9124950" cy="7305924"/>
          </a:xfrm>
          <a:custGeom>
            <a:avLst/>
            <a:gdLst/>
            <a:ahLst/>
            <a:cxnLst/>
            <a:rect r="r" b="b" t="t" l="l"/>
            <a:pathLst>
              <a:path h="7305924" w="9124950">
                <a:moveTo>
                  <a:pt x="0" y="0"/>
                </a:moveTo>
                <a:lnTo>
                  <a:pt x="9124950" y="0"/>
                </a:lnTo>
                <a:lnTo>
                  <a:pt x="9124950" y="7305924"/>
                </a:lnTo>
                <a:lnTo>
                  <a:pt x="0" y="7305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91907" y="6892080"/>
            <a:ext cx="7344918" cy="8229600"/>
          </a:xfrm>
          <a:custGeom>
            <a:avLst/>
            <a:gdLst/>
            <a:ahLst/>
            <a:cxnLst/>
            <a:rect r="r" b="b" t="t" l="l"/>
            <a:pathLst>
              <a:path h="8229600" w="7344918">
                <a:moveTo>
                  <a:pt x="0" y="0"/>
                </a:moveTo>
                <a:lnTo>
                  <a:pt x="7344918" y="0"/>
                </a:lnTo>
                <a:lnTo>
                  <a:pt x="7344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88493" y="-5195250"/>
            <a:ext cx="7034386" cy="8229600"/>
          </a:xfrm>
          <a:custGeom>
            <a:avLst/>
            <a:gdLst/>
            <a:ahLst/>
            <a:cxnLst/>
            <a:rect r="r" b="b" t="t" l="l"/>
            <a:pathLst>
              <a:path h="8229600" w="7034386">
                <a:moveTo>
                  <a:pt x="0" y="0"/>
                </a:moveTo>
                <a:lnTo>
                  <a:pt x="7034386" y="0"/>
                </a:lnTo>
                <a:lnTo>
                  <a:pt x="7034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1019175"/>
            <a:ext cx="9165766" cy="33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6"/>
              </a:lnSpc>
            </a:pPr>
            <a:r>
              <a:rPr lang="en-US" sz="4780" b="true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¿Qué son los paradigmas de la Inteligencia Artificial?</a:t>
            </a:r>
          </a:p>
          <a:p>
            <a:pPr algn="l">
              <a:lnSpc>
                <a:spcPts val="7535"/>
              </a:lnSpc>
            </a:pPr>
          </a:p>
          <a:p>
            <a:pPr algn="l" marL="0" indent="0" lvl="0">
              <a:lnSpc>
                <a:spcPts val="753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829981" y="3345325"/>
            <a:ext cx="6534786" cy="346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Los paradigmas de la Inteligencia Artificial son enfoques que definen cómo se modela y desarrolla la inteligencia en sistemas computacionales. Se investigaron los siguientes paradigmas:</a:t>
            </a:r>
          </a:p>
          <a:p>
            <a:pPr algn="just">
              <a:lnSpc>
                <a:spcPts val="3919"/>
              </a:lnSpc>
            </a:pPr>
          </a:p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829981" y="6741305"/>
            <a:ext cx="6534786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🔹 Simbólico</a:t>
            </a:r>
          </a:p>
          <a:p>
            <a:pPr algn="just">
              <a:lnSpc>
                <a:spcPts val="3919"/>
              </a:lnSpc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🔹 Conexionista</a:t>
            </a:r>
          </a:p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🔹 Computacional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t="0" r="-12555" b="-108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3784" y="-684186"/>
            <a:ext cx="9475516" cy="8229600"/>
          </a:xfrm>
          <a:custGeom>
            <a:avLst/>
            <a:gdLst/>
            <a:ahLst/>
            <a:cxnLst/>
            <a:rect r="r" b="b" t="t" l="l"/>
            <a:pathLst>
              <a:path h="8229600" w="9475516">
                <a:moveTo>
                  <a:pt x="0" y="0"/>
                </a:moveTo>
                <a:lnTo>
                  <a:pt x="9475516" y="0"/>
                </a:lnTo>
                <a:lnTo>
                  <a:pt x="9475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91942" y="61722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20891" y="-214151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363814"/>
            <a:ext cx="6149591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60"/>
              </a:lnSpc>
              <a:spcBef>
                <a:spcPct val="0"/>
              </a:spcBef>
            </a:pPr>
            <a:r>
              <a:rPr lang="en-US" b="true" sz="705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Paradigma Simbólico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800891"/>
            <a:ext cx="6506030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Manipulación de símbolos y reglas lógicas para resolver problemas.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8927" y="6452949"/>
            <a:ext cx="6506030" cy="312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Fundamentos:</a:t>
            </a:r>
          </a:p>
          <a:p>
            <a:pPr algn="just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Lógica formal (proposicional, de primer orden).</a:t>
            </a:r>
          </a:p>
          <a:p>
            <a:pPr algn="just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Reglas "SI-ENTONCES".</a:t>
            </a:r>
          </a:p>
          <a:p>
            <a:pPr algn="just" marL="1209039" indent="-403013" lvl="2">
              <a:lnSpc>
                <a:spcPts val="4199"/>
              </a:lnSpc>
              <a:spcBef>
                <a:spcPct val="0"/>
              </a:spcBef>
              <a:buFont typeface="Arial"/>
              <a:buChar char="⚬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Transparencia y explicabilidad.</a:t>
            </a:r>
          </a:p>
          <a:p>
            <a:pPr algn="just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406742" y="6452949"/>
            <a:ext cx="6506030" cy="312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Aplicaciones comunes:</a:t>
            </a:r>
          </a:p>
          <a:p>
            <a:pPr algn="just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Sistemas expertos.</a:t>
            </a:r>
          </a:p>
          <a:p>
            <a:pPr algn="just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Procesamiento de lenguaje natural (NLP).</a:t>
            </a:r>
          </a:p>
          <a:p>
            <a:pPr algn="just" marL="1209039" indent="-403013" lvl="2">
              <a:lnSpc>
                <a:spcPts val="4199"/>
              </a:lnSpc>
              <a:spcBef>
                <a:spcPct val="0"/>
              </a:spcBef>
              <a:buFont typeface="Arial"/>
              <a:buChar char="⚬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Planificación automática.</a:t>
            </a:r>
          </a:p>
          <a:p>
            <a:pPr algn="just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87295" y="0"/>
            <a:ext cx="7034386" cy="8229600"/>
          </a:xfrm>
          <a:custGeom>
            <a:avLst/>
            <a:gdLst/>
            <a:ahLst/>
            <a:cxnLst/>
            <a:rect r="r" b="b" t="t" l="l"/>
            <a:pathLst>
              <a:path h="8229600" w="7034386">
                <a:moveTo>
                  <a:pt x="0" y="0"/>
                </a:moveTo>
                <a:lnTo>
                  <a:pt x="7034387" y="0"/>
                </a:lnTo>
                <a:lnTo>
                  <a:pt x="70343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17762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6808866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2499970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086600" y="9190240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9"/>
                </a:lnTo>
                <a:lnTo>
                  <a:pt x="0" y="8785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25255" y="2037641"/>
            <a:ext cx="9146346" cy="4001527"/>
          </a:xfrm>
          <a:custGeom>
            <a:avLst/>
            <a:gdLst/>
            <a:ahLst/>
            <a:cxnLst/>
            <a:rect r="r" b="b" t="t" l="l"/>
            <a:pathLst>
              <a:path h="4001527" w="9146346">
                <a:moveTo>
                  <a:pt x="0" y="0"/>
                </a:moveTo>
                <a:lnTo>
                  <a:pt x="9146347" y="0"/>
                </a:lnTo>
                <a:lnTo>
                  <a:pt x="9146347" y="4001527"/>
                </a:lnTo>
                <a:lnTo>
                  <a:pt x="0" y="40015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17762" y="1019175"/>
            <a:ext cx="16230600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 Ejemplo 1 - Sistema Experto de Diagnóstico Médico</a:t>
            </a:r>
          </a:p>
          <a:p>
            <a:pPr algn="l" marL="0" indent="0" lvl="0">
              <a:lnSpc>
                <a:spcPts val="636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17762" y="6153468"/>
            <a:ext cx="16230600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Descripción: Diagnostica enfermedades basado en síntomas y reglas médicas.</a:t>
            </a:r>
          </a:p>
          <a:p>
            <a:pPr algn="l" marL="0" indent="0" lvl="0">
              <a:lnSpc>
                <a:spcPts val="363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17762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Regla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7762" y="7803718"/>
            <a:ext cx="4670268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Las reglas simbólicas capturan el conocimiento de expertos médicos. Por ejemplo:</a:t>
            </a:r>
          </a:p>
          <a:p>
            <a:pPr algn="just">
              <a:lnSpc>
                <a:spcPts val="3079"/>
              </a:lnSpc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Regla: SI fiebre &gt; 38°C Y dolor_garganta = verdadero ENTONCES diagnóstico = amigdalitis.</a:t>
            </a:r>
          </a:p>
          <a:p>
            <a:pPr algn="just" marL="0" indent="0" lvl="0">
              <a:lnSpc>
                <a:spcPts val="30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808866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Beneficios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08866" y="7803718"/>
            <a:ext cx="4670268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Transparencia.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Eficacia en dominios bien definidos.</a:t>
            </a:r>
          </a:p>
          <a:p>
            <a:pPr algn="just" marL="0" indent="0" lvl="0">
              <a:lnSpc>
                <a:spcPts val="30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499970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Limitaciones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99970" y="7803718"/>
            <a:ext cx="4670268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No maneja incertidumbre.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Escalabilidad limitada.</a:t>
            </a:r>
          </a:p>
          <a:p>
            <a:pPr algn="just" marL="0" indent="0" lvl="0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87295" y="0"/>
            <a:ext cx="7034386" cy="8229600"/>
          </a:xfrm>
          <a:custGeom>
            <a:avLst/>
            <a:gdLst/>
            <a:ahLst/>
            <a:cxnLst/>
            <a:rect r="r" b="b" t="t" l="l"/>
            <a:pathLst>
              <a:path h="8229600" w="7034386">
                <a:moveTo>
                  <a:pt x="0" y="0"/>
                </a:moveTo>
                <a:lnTo>
                  <a:pt x="7034387" y="0"/>
                </a:lnTo>
                <a:lnTo>
                  <a:pt x="70343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17762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6808866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2499970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086600" y="9190240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9"/>
                </a:lnTo>
                <a:lnTo>
                  <a:pt x="0" y="8785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95890" y="2037641"/>
            <a:ext cx="11074343" cy="3565028"/>
          </a:xfrm>
          <a:custGeom>
            <a:avLst/>
            <a:gdLst/>
            <a:ahLst/>
            <a:cxnLst/>
            <a:rect r="r" b="b" t="t" l="l"/>
            <a:pathLst>
              <a:path h="3565028" w="11074343">
                <a:moveTo>
                  <a:pt x="0" y="0"/>
                </a:moveTo>
                <a:lnTo>
                  <a:pt x="11074343" y="0"/>
                </a:lnTo>
                <a:lnTo>
                  <a:pt x="11074343" y="3565028"/>
                </a:lnTo>
                <a:lnTo>
                  <a:pt x="0" y="35650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17762" y="904166"/>
            <a:ext cx="1623060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900" b="true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Ejemplo 2 - Procesamiento de Lenguaje Natural (NLP) Basado en Reglas</a:t>
            </a:r>
          </a:p>
          <a:p>
            <a:pPr algn="l" marL="0" indent="0" lvl="0">
              <a:lnSpc>
                <a:spcPts val="432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17762" y="6190615"/>
            <a:ext cx="1623060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Descripción: Analiza texto utilizando reglas gramaticales.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7762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Explicación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7762" y="7803718"/>
            <a:ext cx="4670268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Las reglas simbólicas se utilizan para identificar estructuras gramaticales, como sujeto y predicado.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08866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Beneficios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08866" y="7803718"/>
            <a:ext cx="4670268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No requiere grandes cantidades de datos.</a:t>
            </a:r>
          </a:p>
          <a:p>
            <a:pPr algn="just">
              <a:lnSpc>
                <a:spcPts val="3079"/>
              </a:lnSpc>
            </a:pPr>
          </a:p>
          <a:p>
            <a:pPr algn="just" marL="0" indent="0" lvl="0">
              <a:lnSpc>
                <a:spcPts val="30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499970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Limitaciones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99970" y="7803718"/>
            <a:ext cx="4670268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No escala bien para lenguajes complejos.</a:t>
            </a:r>
          </a:p>
          <a:p>
            <a:pPr algn="just" marL="0" indent="0" lvl="0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87295" y="0"/>
            <a:ext cx="7034386" cy="8229600"/>
          </a:xfrm>
          <a:custGeom>
            <a:avLst/>
            <a:gdLst/>
            <a:ahLst/>
            <a:cxnLst/>
            <a:rect r="r" b="b" t="t" l="l"/>
            <a:pathLst>
              <a:path h="8229600" w="7034386">
                <a:moveTo>
                  <a:pt x="0" y="0"/>
                </a:moveTo>
                <a:lnTo>
                  <a:pt x="7034387" y="0"/>
                </a:lnTo>
                <a:lnTo>
                  <a:pt x="70343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17762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6808866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2499970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086600" y="9190240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9"/>
                </a:lnTo>
                <a:lnTo>
                  <a:pt x="0" y="8785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32927" y="1725069"/>
            <a:ext cx="10422145" cy="4351246"/>
          </a:xfrm>
          <a:custGeom>
            <a:avLst/>
            <a:gdLst/>
            <a:ahLst/>
            <a:cxnLst/>
            <a:rect r="r" b="b" t="t" l="l"/>
            <a:pathLst>
              <a:path h="4351246" w="10422145">
                <a:moveTo>
                  <a:pt x="0" y="0"/>
                </a:moveTo>
                <a:lnTo>
                  <a:pt x="10422146" y="0"/>
                </a:lnTo>
                <a:lnTo>
                  <a:pt x="10422146" y="4351246"/>
                </a:lnTo>
                <a:lnTo>
                  <a:pt x="0" y="43512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17762" y="880354"/>
            <a:ext cx="16230600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900" b="true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 Ejemplo 3 - Sistema de Recomendación Basado en Reglas</a:t>
            </a:r>
          </a:p>
          <a:p>
            <a:pPr algn="l">
              <a:lnSpc>
                <a:spcPts val="468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17762" y="6190615"/>
            <a:ext cx="1623060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Descripción: Recomienda productos basado en preferencias del usuario.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7762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Explicación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7762" y="7803718"/>
            <a:ext cx="4670268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Las reglas simbólicas capturan las preferencias del usuario. Por ejemplo:</a:t>
            </a:r>
          </a:p>
          <a:p>
            <a:pPr algn="just">
              <a:lnSpc>
                <a:spcPts val="3079"/>
              </a:lnSpc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Regla: SI usuario compra "libros de ciencia ficción" ENTONCES recomendar "Dune".</a:t>
            </a:r>
          </a:p>
          <a:p>
            <a:pPr algn="just">
              <a:lnSpc>
                <a:spcPts val="3079"/>
              </a:lnSpc>
            </a:pPr>
          </a:p>
          <a:p>
            <a:pPr algn="just" marL="0" indent="0" lvl="0">
              <a:lnSpc>
                <a:spcPts val="30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808866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Beneficios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08866" y="7803718"/>
            <a:ext cx="4670268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Personalización basada en reglas claras.</a:t>
            </a:r>
          </a:p>
          <a:p>
            <a:pPr algn="just">
              <a:lnSpc>
                <a:spcPts val="3079"/>
              </a:lnSpc>
            </a:pPr>
          </a:p>
          <a:p>
            <a:pPr algn="just" marL="0" indent="0" lvl="0">
              <a:lnSpc>
                <a:spcPts val="30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499970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Limitaciones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99970" y="7803718"/>
            <a:ext cx="4670268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No aprende de nuevas preferencias.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t="0" r="-12555" b="-1086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43000"/>
            <a:ext cx="12386677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99"/>
              </a:lnSpc>
            </a:pPr>
            <a:r>
              <a:rPr lang="en-US" b="true" sz="63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Paradigma Conexionista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525311" y="2021906"/>
            <a:ext cx="14294746" cy="6243187"/>
          </a:xfrm>
          <a:custGeom>
            <a:avLst/>
            <a:gdLst/>
            <a:ahLst/>
            <a:cxnLst/>
            <a:rect r="r" b="b" t="t" l="l"/>
            <a:pathLst>
              <a:path h="6243187" w="14294746">
                <a:moveTo>
                  <a:pt x="0" y="0"/>
                </a:moveTo>
                <a:lnTo>
                  <a:pt x="14294746" y="0"/>
                </a:lnTo>
                <a:lnTo>
                  <a:pt x="14294746" y="6243188"/>
                </a:lnTo>
                <a:lnTo>
                  <a:pt x="0" y="6243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147984" y="3345325"/>
            <a:ext cx="6534786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Basado en redes neuronales artificiales que imitan el cerebro humano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01797" y="6659880"/>
            <a:ext cx="6506030" cy="259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Fundamentos:</a:t>
            </a:r>
          </a:p>
          <a:p>
            <a:pPr algn="just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Aprendizaje a partir de datos.</a:t>
            </a:r>
          </a:p>
          <a:p>
            <a:pPr algn="just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Capas de neuronas artificiales.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162362" y="6659880"/>
            <a:ext cx="6506030" cy="259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Aplicaciones comunes:</a:t>
            </a:r>
          </a:p>
          <a:p>
            <a:pPr algn="just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Reconocimiento facial.</a:t>
            </a:r>
          </a:p>
          <a:p>
            <a:pPr algn="just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Traducción automática.</a:t>
            </a:r>
          </a:p>
          <a:p>
            <a:pPr algn="just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 spc="1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Detección de fraudes.</a:t>
            </a:r>
          </a:p>
          <a:p>
            <a:pPr algn="just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17762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808866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2499970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086600" y="9190240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9"/>
                </a:lnTo>
                <a:lnTo>
                  <a:pt x="0" y="8785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82432" y="2362074"/>
            <a:ext cx="11301259" cy="3305618"/>
          </a:xfrm>
          <a:custGeom>
            <a:avLst/>
            <a:gdLst/>
            <a:ahLst/>
            <a:cxnLst/>
            <a:rect r="r" b="b" t="t" l="l"/>
            <a:pathLst>
              <a:path h="3305618" w="11301259">
                <a:moveTo>
                  <a:pt x="0" y="0"/>
                </a:moveTo>
                <a:lnTo>
                  <a:pt x="11301259" y="0"/>
                </a:lnTo>
                <a:lnTo>
                  <a:pt x="11301259" y="3305619"/>
                </a:lnTo>
                <a:lnTo>
                  <a:pt x="0" y="33056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17762" y="1019175"/>
            <a:ext cx="16230600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Ejemplo 1 - Reconocimiento Facial con CNN</a:t>
            </a:r>
          </a:p>
          <a:p>
            <a:pPr algn="l" marL="0" indent="0" lvl="0">
              <a:lnSpc>
                <a:spcPts val="636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17762" y="6153468"/>
            <a:ext cx="16230600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Descripción: Identifica rostros en imágenes utilizando redes neuronales convolucionales.</a:t>
            </a:r>
          </a:p>
          <a:p>
            <a:pPr algn="l" marL="0" indent="0" lvl="0">
              <a:lnSpc>
                <a:spcPts val="363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17762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Explicación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7762" y="7803718"/>
            <a:ext cx="4670268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Las CNN aprenden características jerárquicas de las imágenes, como bordes, texturas y formas.</a:t>
            </a:r>
          </a:p>
          <a:p>
            <a:pPr algn="just" marL="0" indent="0" lvl="0">
              <a:lnSpc>
                <a:spcPts val="307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808866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Beneficios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08866" y="7803718"/>
            <a:ext cx="4670268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Alta precisión en reconocimiento.</a:t>
            </a:r>
          </a:p>
          <a:p>
            <a:pPr algn="just">
              <a:lnSpc>
                <a:spcPts val="3079"/>
              </a:lnSpc>
            </a:pPr>
          </a:p>
          <a:p>
            <a:pPr algn="just" marL="0" indent="0" lvl="0">
              <a:lnSpc>
                <a:spcPts val="307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499970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Limitaciones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99970" y="7803718"/>
            <a:ext cx="4670268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Requiere grandes cantidades de datos etiquetados.</a:t>
            </a:r>
          </a:p>
          <a:p>
            <a:pPr algn="just">
              <a:lnSpc>
                <a:spcPts val="3079"/>
              </a:lnSpc>
            </a:pPr>
          </a:p>
          <a:p>
            <a:pPr algn="just" marL="0" indent="0" lvl="0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17762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808866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2499970" y="7493055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086600" y="9190240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9"/>
                </a:lnTo>
                <a:lnTo>
                  <a:pt x="0" y="8785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93371" y="2796684"/>
            <a:ext cx="11301259" cy="2994834"/>
          </a:xfrm>
          <a:custGeom>
            <a:avLst/>
            <a:gdLst/>
            <a:ahLst/>
            <a:cxnLst/>
            <a:rect r="r" b="b" t="t" l="l"/>
            <a:pathLst>
              <a:path h="2994834" w="11301259">
                <a:moveTo>
                  <a:pt x="0" y="0"/>
                </a:moveTo>
                <a:lnTo>
                  <a:pt x="11301258" y="0"/>
                </a:lnTo>
                <a:lnTo>
                  <a:pt x="11301258" y="2994834"/>
                </a:lnTo>
                <a:lnTo>
                  <a:pt x="0" y="29948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17762" y="1019175"/>
            <a:ext cx="16230600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Ejemplo 2 - Traducción Automática con RNN</a:t>
            </a:r>
          </a:p>
          <a:p>
            <a:pPr algn="l" marL="0" indent="0" lvl="0">
              <a:lnSpc>
                <a:spcPts val="636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17762" y="6153468"/>
            <a:ext cx="16230600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Descripción: Traduce texto entre idiomas utilizando redes neuronales recurrentes.</a:t>
            </a:r>
          </a:p>
          <a:p>
            <a:pPr algn="l" marL="0" indent="0" lvl="0">
              <a:lnSpc>
                <a:spcPts val="363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17762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Explicación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7762" y="7803718"/>
            <a:ext cx="4670268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Las RNN procesan secuencias de palabras y aprenden correspondencias entre idiomas.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08866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Beneficios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08866" y="7803718"/>
            <a:ext cx="467026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Traducción contextual y fluida.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499970" y="6734175"/>
            <a:ext cx="46702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b="true" sz="32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Limitaciones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99970" y="7803718"/>
            <a:ext cx="467026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Requiere grandes corpus de texto.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DAGhSz9qEbA</dc:identifier>
  <dcterms:modified xsi:type="dcterms:W3CDTF">2011-08-01T06:04:30Z</dcterms:modified>
  <cp:revision>1</cp:revision>
  <dc:title>Blue Futuristic Artificial Intelligence Presentation</dc:title>
</cp:coreProperties>
</file>